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3.jpg" ContentType="image/png"/>
  <Override PartName="/ppt/media/image24.jpg" ContentType="image/png"/>
  <Override PartName="/ppt/media/image25.jpg" ContentType="image/png"/>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794E4-374A-43BE-BAB6-C8F84338D294}" type="datetimeFigureOut">
              <a:rPr lang="de-DE" smtClean="0"/>
              <a:t>08.05.2020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A8E38-9D39-4CC4-97B0-ACB3937F2205}" type="slidenum">
              <a:rPr lang="de-DE" smtClean="0"/>
              <a:t>‹#›</a:t>
            </a:fld>
            <a:endParaRPr lang="de-DE"/>
          </a:p>
        </p:txBody>
      </p:sp>
    </p:spTree>
    <p:extLst>
      <p:ext uri="{BB962C8B-B14F-4D97-AF65-F5344CB8AC3E}">
        <p14:creationId xmlns:p14="http://schemas.microsoft.com/office/powerpoint/2010/main" val="893008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5A8E38-9D39-4CC4-97B0-ACB3937F2205}" type="slidenum">
              <a:rPr lang="de-DE" smtClean="0"/>
              <a:t>7</a:t>
            </a:fld>
            <a:endParaRPr lang="de-DE"/>
          </a:p>
        </p:txBody>
      </p:sp>
    </p:spTree>
    <p:extLst>
      <p:ext uri="{BB962C8B-B14F-4D97-AF65-F5344CB8AC3E}">
        <p14:creationId xmlns:p14="http://schemas.microsoft.com/office/powerpoint/2010/main" val="121293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717226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A99D05-4B9B-492C-8856-C11B58B01FAF}"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12697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415374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01945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634870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391243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141940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950708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62223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12966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74971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99D05-4B9B-492C-8856-C11B58B01FAF}"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881526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99D05-4B9B-492C-8856-C11B58B01FAF}"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5043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309814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49026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DA99D05-4B9B-492C-8856-C11B58B01FAF}" type="datetimeFigureOut">
              <a:rPr lang="en-US" smtClean="0"/>
              <a:t>5/8/2020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79312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A99D05-4B9B-492C-8856-C11B58B01FAF}"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036E-BB34-49EF-AAFD-F77D00584508}" type="slidenum">
              <a:rPr lang="en-US" smtClean="0"/>
              <a:t>‹#›</a:t>
            </a:fld>
            <a:endParaRPr lang="en-US"/>
          </a:p>
        </p:txBody>
      </p:sp>
    </p:spTree>
    <p:extLst>
      <p:ext uri="{BB962C8B-B14F-4D97-AF65-F5344CB8AC3E}">
        <p14:creationId xmlns:p14="http://schemas.microsoft.com/office/powerpoint/2010/main" val="2383518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DA99D05-4B9B-492C-8856-C11B58B01FAF}" type="datetimeFigureOut">
              <a:rPr lang="en-US" smtClean="0"/>
              <a:t>5/8/2020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DFA036E-BB34-49EF-AAFD-F77D00584508}" type="slidenum">
              <a:rPr lang="en-US" smtClean="0"/>
              <a:t>‹#›</a:t>
            </a:fld>
            <a:endParaRPr lang="en-US"/>
          </a:p>
        </p:txBody>
      </p:sp>
    </p:spTree>
    <p:extLst>
      <p:ext uri="{BB962C8B-B14F-4D97-AF65-F5344CB8AC3E}">
        <p14:creationId xmlns:p14="http://schemas.microsoft.com/office/powerpoint/2010/main" val="310342125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jpg"/><Relationship Id="rId7"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7.jpeg"/><Relationship Id="rId10" Type="http://schemas.openxmlformats.org/officeDocument/2006/relationships/image" Target="../media/image26.jpg"/><Relationship Id="rId4" Type="http://schemas.openxmlformats.org/officeDocument/2006/relationships/image" Target="../media/image21.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881AA-73D8-4656-90EC-F5D072E3D0D4}"/>
              </a:ext>
            </a:extLst>
          </p:cNvPr>
          <p:cNvSpPr>
            <a:spLocks noGrp="1"/>
          </p:cNvSpPr>
          <p:nvPr>
            <p:ph type="ctrTitle"/>
          </p:nvPr>
        </p:nvSpPr>
        <p:spPr>
          <a:xfrm>
            <a:off x="4872012" y="1447800"/>
            <a:ext cx="5222325" cy="3329581"/>
          </a:xfrm>
        </p:spPr>
        <p:txBody>
          <a:bodyPr>
            <a:normAutofit/>
          </a:bodyPr>
          <a:lstStyle/>
          <a:p>
            <a:pPr>
              <a:lnSpc>
                <a:spcPct val="90000"/>
              </a:lnSpc>
            </a:pPr>
            <a:r>
              <a:rPr lang="en-US" sz="5600" dirty="0">
                <a:solidFill>
                  <a:srgbClr val="EBEBEB"/>
                </a:solidFill>
              </a:rPr>
              <a:t>Image Edge Detection of Laplacian Of Gaussian</a:t>
            </a:r>
          </a:p>
        </p:txBody>
      </p:sp>
      <p:sp>
        <p:nvSpPr>
          <p:cNvPr id="3" name="Subtitle 2">
            <a:extLst>
              <a:ext uri="{FF2B5EF4-FFF2-40B4-BE49-F238E27FC236}">
                <a16:creationId xmlns:a16="http://schemas.microsoft.com/office/drawing/2014/main" id="{9D2291F8-1FB5-468E-9E74-6D1866385A6F}"/>
              </a:ext>
            </a:extLst>
          </p:cNvPr>
          <p:cNvSpPr>
            <a:spLocks noGrp="1"/>
          </p:cNvSpPr>
          <p:nvPr>
            <p:ph type="subTitle" idx="1"/>
          </p:nvPr>
        </p:nvSpPr>
        <p:spPr>
          <a:xfrm>
            <a:off x="4872012" y="4777380"/>
            <a:ext cx="5222326" cy="861420"/>
          </a:xfrm>
        </p:spPr>
        <p:txBody>
          <a:bodyPr>
            <a:normAutofit/>
          </a:bodyPr>
          <a:lstStyle/>
          <a:p>
            <a:r>
              <a:rPr lang="en-US" dirty="0" err="1">
                <a:solidFill>
                  <a:schemeClr val="tx2">
                    <a:lumMod val="40000"/>
                    <a:lumOff val="60000"/>
                  </a:schemeClr>
                </a:solidFill>
              </a:rPr>
              <a:t>Bodige</a:t>
            </a:r>
            <a:r>
              <a:rPr lang="en-US" dirty="0">
                <a:solidFill>
                  <a:schemeClr val="tx2">
                    <a:lumMod val="40000"/>
                    <a:lumOff val="60000"/>
                  </a:schemeClr>
                </a:solidFill>
              </a:rPr>
              <a:t> </a:t>
            </a:r>
            <a:r>
              <a:rPr lang="en-US" dirty="0" err="1">
                <a:solidFill>
                  <a:schemeClr val="tx2">
                    <a:lumMod val="40000"/>
                    <a:lumOff val="60000"/>
                  </a:schemeClr>
                </a:solidFill>
              </a:rPr>
              <a:t>madhu</a:t>
            </a:r>
            <a:r>
              <a:rPr lang="en-US" dirty="0">
                <a:solidFill>
                  <a:schemeClr val="tx2">
                    <a:lumMod val="40000"/>
                    <a:lumOff val="60000"/>
                  </a:schemeClr>
                </a:solidFill>
              </a:rPr>
              <a:t> - 1274288</a:t>
            </a:r>
          </a:p>
        </p:txBody>
      </p:sp>
      <p:sp>
        <p:nvSpPr>
          <p:cNvPr id="12"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1685FDD-C6D9-4829-845D-C3AC45DB6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40" y="2927860"/>
            <a:ext cx="2936836" cy="1230879"/>
          </a:xfrm>
          <a:prstGeom prst="rect">
            <a:avLst/>
          </a:prstGeom>
          <a:effectLst/>
        </p:spPr>
      </p:pic>
    </p:spTree>
    <p:extLst>
      <p:ext uri="{BB962C8B-B14F-4D97-AF65-F5344CB8AC3E}">
        <p14:creationId xmlns:p14="http://schemas.microsoft.com/office/powerpoint/2010/main" val="229915120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08601F-9664-4BCB-B4AA-BC5B9778B379}"/>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6F28F3CE-BE64-4078-AF3F-1C44B81769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1954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C36A-2EEE-4C19-BAC4-3B0B7D337652}"/>
              </a:ext>
            </a:extLst>
          </p:cNvPr>
          <p:cNvSpPr>
            <a:spLocks noGrp="1"/>
          </p:cNvSpPr>
          <p:nvPr>
            <p:ph type="title"/>
          </p:nvPr>
        </p:nvSpPr>
        <p:spPr>
          <a:xfrm>
            <a:off x="0" y="0"/>
            <a:ext cx="9905998" cy="883920"/>
          </a:xfrm>
        </p:spPr>
        <p:txBody>
          <a:bodyPr/>
          <a:lstStyle/>
          <a:p>
            <a:r>
              <a:rPr lang="en-US" dirty="0"/>
              <a:t>Contents </a:t>
            </a:r>
          </a:p>
        </p:txBody>
      </p:sp>
      <p:sp>
        <p:nvSpPr>
          <p:cNvPr id="3" name="Content Placeholder 2">
            <a:extLst>
              <a:ext uri="{FF2B5EF4-FFF2-40B4-BE49-F238E27FC236}">
                <a16:creationId xmlns:a16="http://schemas.microsoft.com/office/drawing/2014/main" id="{3B244050-5900-49D2-AED9-044C45227024}"/>
              </a:ext>
            </a:extLst>
          </p:cNvPr>
          <p:cNvSpPr>
            <a:spLocks noGrp="1"/>
          </p:cNvSpPr>
          <p:nvPr>
            <p:ph idx="1"/>
          </p:nvPr>
        </p:nvSpPr>
        <p:spPr>
          <a:xfrm>
            <a:off x="1141413" y="995680"/>
            <a:ext cx="9905998" cy="5709919"/>
          </a:xfrm>
        </p:spPr>
        <p:txBody>
          <a:bodyPr/>
          <a:lstStyle/>
          <a:p>
            <a:pPr marL="457200" indent="-457200">
              <a:buFont typeface="+mj-lt"/>
              <a:buAutoNum type="arabicParenR"/>
            </a:pPr>
            <a:r>
              <a:rPr lang="en-US" dirty="0"/>
              <a:t>Introduction</a:t>
            </a:r>
          </a:p>
          <a:p>
            <a:pPr marL="457200" indent="-457200">
              <a:buFont typeface="+mj-lt"/>
              <a:buAutoNum type="arabicParenR"/>
            </a:pPr>
            <a:r>
              <a:rPr lang="en-US" dirty="0"/>
              <a:t>Gaussian filter</a:t>
            </a:r>
          </a:p>
          <a:p>
            <a:pPr marL="457200" indent="-457200">
              <a:buFont typeface="+mj-lt"/>
              <a:buAutoNum type="arabicParenR"/>
            </a:pPr>
            <a:r>
              <a:rPr lang="en-US" dirty="0"/>
              <a:t>Laplacian of gaussian filter</a:t>
            </a:r>
          </a:p>
          <a:p>
            <a:pPr marL="457200" indent="-457200">
              <a:buFont typeface="+mj-lt"/>
              <a:buAutoNum type="arabicParenR"/>
            </a:pPr>
            <a:r>
              <a:rPr lang="en-US" dirty="0"/>
              <a:t>Convolution filter</a:t>
            </a:r>
          </a:p>
          <a:p>
            <a:pPr marL="457200" indent="-457200">
              <a:buFont typeface="+mj-lt"/>
              <a:buAutoNum type="arabicParenR"/>
            </a:pPr>
            <a:endParaRPr lang="en-US" dirty="0"/>
          </a:p>
          <a:p>
            <a:pPr marL="457200" indent="-457200">
              <a:buFont typeface="+mj-lt"/>
              <a:buAutoNum type="arabicParenR"/>
            </a:pPr>
            <a:endParaRPr lang="en-US" dirty="0"/>
          </a:p>
        </p:txBody>
      </p:sp>
    </p:spTree>
    <p:extLst>
      <p:ext uri="{BB962C8B-B14F-4D97-AF65-F5344CB8AC3E}">
        <p14:creationId xmlns:p14="http://schemas.microsoft.com/office/powerpoint/2010/main" val="249638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E2CB-056E-49D0-ABF7-B2F8174213A7}"/>
              </a:ext>
            </a:extLst>
          </p:cNvPr>
          <p:cNvSpPr>
            <a:spLocks noGrp="1"/>
          </p:cNvSpPr>
          <p:nvPr>
            <p:ph type="title"/>
          </p:nvPr>
        </p:nvSpPr>
        <p:spPr>
          <a:xfrm>
            <a:off x="0" y="0"/>
            <a:ext cx="9905998" cy="924560"/>
          </a:xfrm>
        </p:spPr>
        <p:txBody>
          <a:bodyPr/>
          <a:lstStyle/>
          <a:p>
            <a:r>
              <a:rPr lang="en-US" dirty="0"/>
              <a:t>Introduction</a:t>
            </a:r>
          </a:p>
        </p:txBody>
      </p:sp>
      <p:sp>
        <p:nvSpPr>
          <p:cNvPr id="3" name="Content Placeholder 2">
            <a:extLst>
              <a:ext uri="{FF2B5EF4-FFF2-40B4-BE49-F238E27FC236}">
                <a16:creationId xmlns:a16="http://schemas.microsoft.com/office/drawing/2014/main" id="{E9EFFE7E-AB4F-4256-8BB5-C0DF8F67F325}"/>
              </a:ext>
            </a:extLst>
          </p:cNvPr>
          <p:cNvSpPr>
            <a:spLocks noGrp="1"/>
          </p:cNvSpPr>
          <p:nvPr>
            <p:ph idx="1"/>
          </p:nvPr>
        </p:nvSpPr>
        <p:spPr>
          <a:xfrm>
            <a:off x="264160" y="3097251"/>
            <a:ext cx="6996747" cy="1676400"/>
          </a:xfrm>
        </p:spPr>
        <p:txBody>
          <a:bodyPr>
            <a:normAutofit fontScale="92500"/>
          </a:bodyPr>
          <a:lstStyle/>
          <a:p>
            <a:pPr>
              <a:buClr>
                <a:schemeClr val="accent5"/>
              </a:buClr>
              <a:buFont typeface="Wingdings" panose="05000000000000000000" pitchFamily="2" charset="2"/>
              <a:buChar char="Ø"/>
            </a:pPr>
            <a:r>
              <a:rPr lang="en-US" dirty="0"/>
              <a:t>finding the boundaries of objects within the images</a:t>
            </a:r>
          </a:p>
          <a:p>
            <a:pPr>
              <a:buClr>
                <a:srgbClr val="0070C0"/>
              </a:buClr>
              <a:buFont typeface="Wingdings" panose="05000000000000000000" pitchFamily="2" charset="2"/>
              <a:buChar char="v"/>
            </a:pPr>
            <a:r>
              <a:rPr lang="en-US" dirty="0"/>
              <a:t>Look for a neighborhood with strong signs of change</a:t>
            </a:r>
          </a:p>
          <a:p>
            <a:pPr>
              <a:buClr>
                <a:srgbClr val="FF0000"/>
              </a:buClr>
              <a:buFont typeface="Wingdings" panose="05000000000000000000" pitchFamily="2" charset="2"/>
              <a:buChar char="ü"/>
            </a:pPr>
            <a:r>
              <a:rPr lang="en-US" dirty="0"/>
              <a:t>Discontinuities in depth, surface orientation </a:t>
            </a:r>
          </a:p>
          <a:p>
            <a:pPr>
              <a:buClr>
                <a:srgbClr val="00B050"/>
              </a:buClr>
              <a:buFont typeface="Wingdings" panose="05000000000000000000" pitchFamily="2" charset="2"/>
              <a:buChar char="q"/>
            </a:pPr>
            <a:r>
              <a:rPr lang="en-US" dirty="0"/>
              <a:t>Changes in material properties</a:t>
            </a:r>
          </a:p>
        </p:txBody>
      </p:sp>
      <p:sp>
        <p:nvSpPr>
          <p:cNvPr id="6" name="TextBox 5">
            <a:extLst>
              <a:ext uri="{FF2B5EF4-FFF2-40B4-BE49-F238E27FC236}">
                <a16:creationId xmlns:a16="http://schemas.microsoft.com/office/drawing/2014/main" id="{F78FCF72-F81F-4DD8-9451-8498C704539C}"/>
              </a:ext>
            </a:extLst>
          </p:cNvPr>
          <p:cNvSpPr txBox="1"/>
          <p:nvPr/>
        </p:nvSpPr>
        <p:spPr>
          <a:xfrm>
            <a:off x="8036242" y="2352040"/>
            <a:ext cx="3261678" cy="369332"/>
          </a:xfrm>
          <a:prstGeom prst="rect">
            <a:avLst/>
          </a:prstGeom>
          <a:noFill/>
        </p:spPr>
        <p:txBody>
          <a:bodyPr wrap="square" rtlCol="0">
            <a:spAutoFit/>
          </a:bodyPr>
          <a:lstStyle/>
          <a:p>
            <a:r>
              <a:rPr lang="en-US" dirty="0">
                <a:solidFill>
                  <a:schemeClr val="accent4">
                    <a:lumMod val="75000"/>
                  </a:schemeClr>
                </a:solidFill>
              </a:rPr>
              <a:t>         Original Image </a:t>
            </a:r>
          </a:p>
        </p:txBody>
      </p:sp>
      <p:sp>
        <p:nvSpPr>
          <p:cNvPr id="9" name="Rectangle 8">
            <a:extLst>
              <a:ext uri="{FF2B5EF4-FFF2-40B4-BE49-F238E27FC236}">
                <a16:creationId xmlns:a16="http://schemas.microsoft.com/office/drawing/2014/main" id="{0396635A-5D88-409E-A7A0-2716CF318C8F}"/>
              </a:ext>
            </a:extLst>
          </p:cNvPr>
          <p:cNvSpPr/>
          <p:nvPr/>
        </p:nvSpPr>
        <p:spPr>
          <a:xfrm>
            <a:off x="8241851" y="4588985"/>
            <a:ext cx="2850460" cy="369332"/>
          </a:xfrm>
          <a:prstGeom prst="rect">
            <a:avLst/>
          </a:prstGeom>
        </p:spPr>
        <p:txBody>
          <a:bodyPr wrap="none">
            <a:spAutoFit/>
          </a:bodyPr>
          <a:lstStyle/>
          <a:p>
            <a:r>
              <a:rPr lang="en-US" dirty="0">
                <a:solidFill>
                  <a:schemeClr val="accent4">
                    <a:lumMod val="75000"/>
                  </a:schemeClr>
                </a:solidFill>
              </a:rPr>
              <a:t> Edge Detected Image </a:t>
            </a:r>
            <a:endParaRPr lang="en-US" dirty="0"/>
          </a:p>
        </p:txBody>
      </p:sp>
      <p:sp>
        <p:nvSpPr>
          <p:cNvPr id="10" name="TextBox 9">
            <a:extLst>
              <a:ext uri="{FF2B5EF4-FFF2-40B4-BE49-F238E27FC236}">
                <a16:creationId xmlns:a16="http://schemas.microsoft.com/office/drawing/2014/main" id="{751BD49D-B6EE-40D2-B307-D57F4A3C6EFD}"/>
              </a:ext>
            </a:extLst>
          </p:cNvPr>
          <p:cNvSpPr txBox="1"/>
          <p:nvPr/>
        </p:nvSpPr>
        <p:spPr>
          <a:xfrm>
            <a:off x="264160" y="1971040"/>
            <a:ext cx="3158237" cy="523220"/>
          </a:xfrm>
          <a:prstGeom prst="rect">
            <a:avLst/>
          </a:prstGeom>
          <a:noFill/>
        </p:spPr>
        <p:txBody>
          <a:bodyPr wrap="none" rtlCol="0">
            <a:spAutoFit/>
          </a:bodyPr>
          <a:lstStyle/>
          <a:p>
            <a:r>
              <a:rPr lang="en-US" sz="2800" dirty="0">
                <a:solidFill>
                  <a:srgbClr val="FFFF00"/>
                </a:solidFill>
              </a:rPr>
              <a:t>EDGE DETECTION</a:t>
            </a:r>
          </a:p>
        </p:txBody>
      </p:sp>
      <p:pic>
        <p:nvPicPr>
          <p:cNvPr id="11" name="Picture 10">
            <a:extLst>
              <a:ext uri="{FF2B5EF4-FFF2-40B4-BE49-F238E27FC236}">
                <a16:creationId xmlns:a16="http://schemas.microsoft.com/office/drawing/2014/main" id="{FAD11A35-CB93-4325-A722-74C3E786C4A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3515" y="567231"/>
            <a:ext cx="3694405" cy="1784809"/>
          </a:xfrm>
          <a:prstGeom prst="rect">
            <a:avLst/>
          </a:prstGeom>
          <a:noFill/>
          <a:ln>
            <a:noFill/>
          </a:ln>
        </p:spPr>
      </p:pic>
      <p:pic>
        <p:nvPicPr>
          <p:cNvPr id="12" name="Picture 11">
            <a:extLst>
              <a:ext uri="{FF2B5EF4-FFF2-40B4-BE49-F238E27FC236}">
                <a16:creationId xmlns:a16="http://schemas.microsoft.com/office/drawing/2014/main" id="{80892D40-4B41-4688-B31E-8345F3CA8EE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504" y="2736968"/>
            <a:ext cx="3268980" cy="1836420"/>
          </a:xfrm>
          <a:prstGeom prst="rect">
            <a:avLst/>
          </a:prstGeom>
          <a:noFill/>
          <a:ln>
            <a:noFill/>
          </a:ln>
        </p:spPr>
      </p:pic>
    </p:spTree>
    <p:extLst>
      <p:ext uri="{BB962C8B-B14F-4D97-AF65-F5344CB8AC3E}">
        <p14:creationId xmlns:p14="http://schemas.microsoft.com/office/powerpoint/2010/main" val="412053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0142-B99A-499C-81E6-A01EE9F58F46}"/>
              </a:ext>
            </a:extLst>
          </p:cNvPr>
          <p:cNvSpPr>
            <a:spLocks noGrp="1"/>
          </p:cNvSpPr>
          <p:nvPr>
            <p:ph type="title"/>
          </p:nvPr>
        </p:nvSpPr>
        <p:spPr>
          <a:xfrm>
            <a:off x="0" y="0"/>
            <a:ext cx="9905998" cy="853440"/>
          </a:xfrm>
        </p:spPr>
        <p:txBody>
          <a:bodyPr/>
          <a:lstStyle/>
          <a:p>
            <a:r>
              <a:rPr lang="en-US" dirty="0"/>
              <a:t>Gaussian filter</a:t>
            </a:r>
          </a:p>
        </p:txBody>
      </p:sp>
      <p:sp>
        <p:nvSpPr>
          <p:cNvPr id="3" name="Content Placeholder 2">
            <a:extLst>
              <a:ext uri="{FF2B5EF4-FFF2-40B4-BE49-F238E27FC236}">
                <a16:creationId xmlns:a16="http://schemas.microsoft.com/office/drawing/2014/main" id="{DD658678-0872-4B29-BFB0-14F638CD6FC5}"/>
              </a:ext>
            </a:extLst>
          </p:cNvPr>
          <p:cNvSpPr>
            <a:spLocks noGrp="1"/>
          </p:cNvSpPr>
          <p:nvPr>
            <p:ph idx="1"/>
          </p:nvPr>
        </p:nvSpPr>
        <p:spPr>
          <a:xfrm>
            <a:off x="176213" y="1087121"/>
            <a:ext cx="6590347" cy="1076959"/>
          </a:xfrm>
        </p:spPr>
        <p:txBody>
          <a:bodyPr>
            <a:normAutofit lnSpcReduction="10000"/>
          </a:bodyPr>
          <a:lstStyle/>
          <a:p>
            <a:pPr>
              <a:buClr>
                <a:srgbClr val="FF0000"/>
              </a:buClr>
              <a:buFont typeface="Wingdings" panose="05000000000000000000" pitchFamily="2" charset="2"/>
              <a:buChar char="v"/>
            </a:pPr>
            <a:r>
              <a:rPr lang="en-US" dirty="0"/>
              <a:t>It’s used to blur the images and remove the noise</a:t>
            </a:r>
          </a:p>
          <a:p>
            <a:pPr>
              <a:buClr>
                <a:srgbClr val="FFFF00"/>
              </a:buClr>
              <a:buFont typeface="Wingdings" panose="05000000000000000000" pitchFamily="2" charset="2"/>
              <a:buChar char="§"/>
            </a:pPr>
            <a:r>
              <a:rPr lang="en-US" dirty="0"/>
              <a:t>Degree of smoothing can be determined by standard deviation</a:t>
            </a:r>
          </a:p>
        </p:txBody>
      </p:sp>
      <p:pic>
        <p:nvPicPr>
          <p:cNvPr id="5" name="Picture 4">
            <a:extLst>
              <a:ext uri="{FF2B5EF4-FFF2-40B4-BE49-F238E27FC236}">
                <a16:creationId xmlns:a16="http://schemas.microsoft.com/office/drawing/2014/main" id="{85CF250C-1C83-4CA2-A5D9-4AFF56C3C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29" y="2486561"/>
            <a:ext cx="5289822" cy="3835597"/>
          </a:xfrm>
          <a:prstGeom prst="rect">
            <a:avLst/>
          </a:prstGeom>
        </p:spPr>
      </p:pic>
      <p:sp>
        <p:nvSpPr>
          <p:cNvPr id="8" name="TextBox 7">
            <a:extLst>
              <a:ext uri="{FF2B5EF4-FFF2-40B4-BE49-F238E27FC236}">
                <a16:creationId xmlns:a16="http://schemas.microsoft.com/office/drawing/2014/main" id="{C656F4B3-3699-4B87-AC41-4924D0F58523}"/>
              </a:ext>
            </a:extLst>
          </p:cNvPr>
          <p:cNvSpPr txBox="1"/>
          <p:nvPr/>
        </p:nvSpPr>
        <p:spPr>
          <a:xfrm>
            <a:off x="9498951" y="2701290"/>
            <a:ext cx="1545616" cy="369332"/>
          </a:xfrm>
          <a:prstGeom prst="rect">
            <a:avLst/>
          </a:prstGeom>
          <a:noFill/>
        </p:spPr>
        <p:txBody>
          <a:bodyPr wrap="none" rtlCol="0">
            <a:spAutoFit/>
          </a:bodyPr>
          <a:lstStyle/>
          <a:p>
            <a:r>
              <a:rPr lang="en-US" dirty="0">
                <a:solidFill>
                  <a:schemeClr val="accent4">
                    <a:lumMod val="75000"/>
                  </a:schemeClr>
                </a:solidFill>
              </a:rPr>
              <a:t>Input Image</a:t>
            </a:r>
          </a:p>
        </p:txBody>
      </p:sp>
      <p:sp>
        <p:nvSpPr>
          <p:cNvPr id="11" name="TextBox 10">
            <a:extLst>
              <a:ext uri="{FF2B5EF4-FFF2-40B4-BE49-F238E27FC236}">
                <a16:creationId xmlns:a16="http://schemas.microsoft.com/office/drawing/2014/main" id="{4999C59E-FD78-44F8-AFC1-D3606200662D}"/>
              </a:ext>
            </a:extLst>
          </p:cNvPr>
          <p:cNvSpPr txBox="1"/>
          <p:nvPr/>
        </p:nvSpPr>
        <p:spPr>
          <a:xfrm>
            <a:off x="9498951" y="5473194"/>
            <a:ext cx="1778051" cy="369332"/>
          </a:xfrm>
          <a:prstGeom prst="rect">
            <a:avLst/>
          </a:prstGeom>
          <a:noFill/>
        </p:spPr>
        <p:txBody>
          <a:bodyPr wrap="none" rtlCol="0">
            <a:spAutoFit/>
          </a:bodyPr>
          <a:lstStyle/>
          <a:p>
            <a:r>
              <a:rPr lang="en-US" dirty="0">
                <a:solidFill>
                  <a:schemeClr val="accent4">
                    <a:lumMod val="75000"/>
                  </a:schemeClr>
                </a:solidFill>
              </a:rPr>
              <a:t>Output Image</a:t>
            </a:r>
          </a:p>
        </p:txBody>
      </p:sp>
      <p:pic>
        <p:nvPicPr>
          <p:cNvPr id="13" name="Picture 12">
            <a:extLst>
              <a:ext uri="{FF2B5EF4-FFF2-40B4-BE49-F238E27FC236}">
                <a16:creationId xmlns:a16="http://schemas.microsoft.com/office/drawing/2014/main" id="{E622E0A3-5C31-482B-A906-7371F166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126" y="4082473"/>
            <a:ext cx="1397072" cy="1390721"/>
          </a:xfrm>
          <a:prstGeom prst="rect">
            <a:avLst/>
          </a:prstGeom>
        </p:spPr>
      </p:pic>
      <p:sp>
        <p:nvSpPr>
          <p:cNvPr id="14" name="TextBox 13">
            <a:extLst>
              <a:ext uri="{FF2B5EF4-FFF2-40B4-BE49-F238E27FC236}">
                <a16:creationId xmlns:a16="http://schemas.microsoft.com/office/drawing/2014/main" id="{0B6E3CFF-D3DB-454B-AC44-998D4D1348A9}"/>
              </a:ext>
            </a:extLst>
          </p:cNvPr>
          <p:cNvSpPr txBox="1"/>
          <p:nvPr/>
        </p:nvSpPr>
        <p:spPr>
          <a:xfrm>
            <a:off x="6723673" y="5473194"/>
            <a:ext cx="1309974" cy="369332"/>
          </a:xfrm>
          <a:prstGeom prst="rect">
            <a:avLst/>
          </a:prstGeom>
          <a:noFill/>
        </p:spPr>
        <p:txBody>
          <a:bodyPr wrap="none" rtlCol="0">
            <a:spAutoFit/>
          </a:bodyPr>
          <a:lstStyle/>
          <a:p>
            <a:r>
              <a:rPr lang="en-US" dirty="0">
                <a:solidFill>
                  <a:schemeClr val="accent4">
                    <a:lumMod val="75000"/>
                  </a:schemeClr>
                </a:solidFill>
              </a:rPr>
              <a:t>Kernel 3x3</a:t>
            </a:r>
          </a:p>
        </p:txBody>
      </p:sp>
      <p:pic>
        <p:nvPicPr>
          <p:cNvPr id="12" name="Picture 11">
            <a:extLst>
              <a:ext uri="{FF2B5EF4-FFF2-40B4-BE49-F238E27FC236}">
                <a16:creationId xmlns:a16="http://schemas.microsoft.com/office/drawing/2014/main" id="{ACC32ACA-4CA5-41E6-B77E-E63B60E4A11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424898" y="524972"/>
            <a:ext cx="1926155" cy="2201256"/>
          </a:xfrm>
          <a:prstGeom prst="rect">
            <a:avLst/>
          </a:prstGeom>
          <a:noFill/>
          <a:ln>
            <a:noFill/>
          </a:ln>
        </p:spPr>
      </p:pic>
      <p:pic>
        <p:nvPicPr>
          <p:cNvPr id="15" name="Picture 14">
            <a:extLst>
              <a:ext uri="{FF2B5EF4-FFF2-40B4-BE49-F238E27FC236}">
                <a16:creationId xmlns:a16="http://schemas.microsoft.com/office/drawing/2014/main" id="{12D7C818-5DED-4D7A-BCD9-583F32CFC5D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573004" y="3029758"/>
            <a:ext cx="1545616" cy="2392755"/>
          </a:xfrm>
          <a:prstGeom prst="rect">
            <a:avLst/>
          </a:prstGeom>
          <a:noFill/>
          <a:ln>
            <a:noFill/>
          </a:ln>
        </p:spPr>
      </p:pic>
    </p:spTree>
    <p:extLst>
      <p:ext uri="{BB962C8B-B14F-4D97-AF65-F5344CB8AC3E}">
        <p14:creationId xmlns:p14="http://schemas.microsoft.com/office/powerpoint/2010/main" val="130015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2548-9C77-4BC6-8298-DBBACDB9DEDE}"/>
              </a:ext>
            </a:extLst>
          </p:cNvPr>
          <p:cNvSpPr>
            <a:spLocks noGrp="1"/>
          </p:cNvSpPr>
          <p:nvPr>
            <p:ph type="title"/>
          </p:nvPr>
        </p:nvSpPr>
        <p:spPr>
          <a:xfrm>
            <a:off x="0" y="0"/>
            <a:ext cx="9905998" cy="975360"/>
          </a:xfrm>
        </p:spPr>
        <p:txBody>
          <a:bodyPr/>
          <a:lstStyle/>
          <a:p>
            <a:r>
              <a:rPr lang="en-US" dirty="0"/>
              <a:t>Laplacian of Gaussian filter</a:t>
            </a:r>
          </a:p>
        </p:txBody>
      </p:sp>
      <p:sp>
        <p:nvSpPr>
          <p:cNvPr id="3" name="Content Placeholder 2">
            <a:extLst>
              <a:ext uri="{FF2B5EF4-FFF2-40B4-BE49-F238E27FC236}">
                <a16:creationId xmlns:a16="http://schemas.microsoft.com/office/drawing/2014/main" id="{D42302F3-D076-4C72-8C1D-9438CB4A0B51}"/>
              </a:ext>
            </a:extLst>
          </p:cNvPr>
          <p:cNvSpPr>
            <a:spLocks noGrp="1"/>
          </p:cNvSpPr>
          <p:nvPr>
            <p:ph idx="1"/>
          </p:nvPr>
        </p:nvSpPr>
        <p:spPr>
          <a:xfrm>
            <a:off x="115253" y="1071880"/>
            <a:ext cx="8530907" cy="1336040"/>
          </a:xfrm>
        </p:spPr>
        <p:txBody>
          <a:bodyPr>
            <a:normAutofit lnSpcReduction="10000"/>
          </a:bodyPr>
          <a:lstStyle/>
          <a:p>
            <a:pPr>
              <a:buClr>
                <a:schemeClr val="accent4">
                  <a:lumMod val="75000"/>
                </a:schemeClr>
              </a:buClr>
              <a:buFont typeface="Wingdings" panose="05000000000000000000" pitchFamily="2" charset="2"/>
              <a:buChar char="Ø"/>
            </a:pPr>
            <a:r>
              <a:rPr lang="en-US" dirty="0"/>
              <a:t>Detects the edges of an image and smoothens it by removing the noise</a:t>
            </a:r>
          </a:p>
          <a:p>
            <a:pPr>
              <a:buClr>
                <a:srgbClr val="70C531"/>
              </a:buClr>
              <a:buFont typeface="Wingdings" panose="05000000000000000000" pitchFamily="2" charset="2"/>
              <a:buChar char="ü"/>
            </a:pPr>
            <a:r>
              <a:rPr lang="en-US" dirty="0"/>
              <a:t>Performs the second derivative to the image to find the zero-crossings </a:t>
            </a:r>
          </a:p>
        </p:txBody>
      </p:sp>
      <p:pic>
        <p:nvPicPr>
          <p:cNvPr id="1026" name="Picture 2" descr="eq4">
            <a:extLst>
              <a:ext uri="{FF2B5EF4-FFF2-40B4-BE49-F238E27FC236}">
                <a16:creationId xmlns:a16="http://schemas.microsoft.com/office/drawing/2014/main" id="{7C20BFAB-5B85-4CB7-9E3D-9108D4A14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3" y="2736214"/>
            <a:ext cx="4549912" cy="69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E0F8464-A1DF-4025-B18B-CA69B692BA30}"/>
              </a:ext>
            </a:extLst>
          </p:cNvPr>
          <p:cNvSpPr txBox="1"/>
          <p:nvPr/>
        </p:nvSpPr>
        <p:spPr>
          <a:xfrm>
            <a:off x="5312170" y="2885440"/>
            <a:ext cx="1685077" cy="369332"/>
          </a:xfrm>
          <a:prstGeom prst="rect">
            <a:avLst/>
          </a:prstGeom>
          <a:noFill/>
        </p:spPr>
        <p:txBody>
          <a:bodyPr wrap="none" rtlCol="0">
            <a:spAutoFit/>
          </a:bodyPr>
          <a:lstStyle/>
          <a:p>
            <a:r>
              <a:rPr lang="en-US" dirty="0"/>
              <a:t>In x-direction </a:t>
            </a:r>
          </a:p>
        </p:txBody>
      </p:sp>
      <p:pic>
        <p:nvPicPr>
          <p:cNvPr id="1027" name="Picture 3" descr="eq5">
            <a:extLst>
              <a:ext uri="{FF2B5EF4-FFF2-40B4-BE49-F238E27FC236}">
                <a16:creationId xmlns:a16="http://schemas.microsoft.com/office/drawing/2014/main" id="{57EFFC8B-7C04-46C8-A65A-CDB776268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42" y="3965574"/>
            <a:ext cx="4549911" cy="69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07A0EC2-1778-408E-A687-4DA7B1FC94B7}"/>
              </a:ext>
            </a:extLst>
          </p:cNvPr>
          <p:cNvSpPr txBox="1"/>
          <p:nvPr/>
        </p:nvSpPr>
        <p:spPr>
          <a:xfrm>
            <a:off x="5312170" y="4127300"/>
            <a:ext cx="1633781" cy="369332"/>
          </a:xfrm>
          <a:prstGeom prst="rect">
            <a:avLst/>
          </a:prstGeom>
          <a:noFill/>
        </p:spPr>
        <p:txBody>
          <a:bodyPr wrap="none" rtlCol="0">
            <a:spAutoFit/>
          </a:bodyPr>
          <a:lstStyle/>
          <a:p>
            <a:r>
              <a:rPr lang="en-US" dirty="0"/>
              <a:t>In y-direction</a:t>
            </a:r>
          </a:p>
        </p:txBody>
      </p:sp>
      <p:pic>
        <p:nvPicPr>
          <p:cNvPr id="1028" name="Picture 4" descr="eq7">
            <a:extLst>
              <a:ext uri="{FF2B5EF4-FFF2-40B4-BE49-F238E27FC236}">
                <a16:creationId xmlns:a16="http://schemas.microsoft.com/office/drawing/2014/main" id="{7EBA04DA-8ECF-410E-81ED-C8EEA45DB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683" y="2043747"/>
            <a:ext cx="3740180" cy="138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A8ACCDD-D4BE-4D6A-A123-F15FA28A9667}"/>
              </a:ext>
            </a:extLst>
          </p:cNvPr>
          <p:cNvSpPr txBox="1"/>
          <p:nvPr/>
        </p:nvSpPr>
        <p:spPr>
          <a:xfrm>
            <a:off x="8556150" y="3520121"/>
            <a:ext cx="2629246" cy="369332"/>
          </a:xfrm>
          <a:prstGeom prst="rect">
            <a:avLst/>
          </a:prstGeom>
          <a:noFill/>
        </p:spPr>
        <p:txBody>
          <a:bodyPr wrap="none" rtlCol="0">
            <a:spAutoFit/>
          </a:bodyPr>
          <a:lstStyle/>
          <a:p>
            <a:r>
              <a:rPr lang="en-US" dirty="0">
                <a:solidFill>
                  <a:schemeClr val="accent4">
                    <a:lumMod val="75000"/>
                  </a:schemeClr>
                </a:solidFill>
              </a:rPr>
              <a:t>Laplacian Filter Kernel</a:t>
            </a:r>
          </a:p>
        </p:txBody>
      </p:sp>
      <p:pic>
        <p:nvPicPr>
          <p:cNvPr id="1029" name="Picture 5" descr="eq9">
            <a:extLst>
              <a:ext uri="{FF2B5EF4-FFF2-40B4-BE49-F238E27FC236}">
                <a16:creationId xmlns:a16="http://schemas.microsoft.com/office/drawing/2014/main" id="{2459FD43-3767-414C-9668-5E68B66DC2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160" y="4291646"/>
            <a:ext cx="2204720" cy="118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9E50E2-A26C-4E16-889B-0D962C4CC462}"/>
              </a:ext>
            </a:extLst>
          </p:cNvPr>
          <p:cNvSpPr txBox="1"/>
          <p:nvPr/>
        </p:nvSpPr>
        <p:spPr>
          <a:xfrm>
            <a:off x="7736241" y="5507527"/>
            <a:ext cx="4004622" cy="369332"/>
          </a:xfrm>
          <a:prstGeom prst="rect">
            <a:avLst/>
          </a:prstGeom>
          <a:noFill/>
        </p:spPr>
        <p:txBody>
          <a:bodyPr wrap="none" rtlCol="0">
            <a:spAutoFit/>
          </a:bodyPr>
          <a:lstStyle/>
          <a:p>
            <a:r>
              <a:rPr lang="en-US" dirty="0">
                <a:solidFill>
                  <a:schemeClr val="accent4">
                    <a:lumMod val="75000"/>
                  </a:schemeClr>
                </a:solidFill>
              </a:rPr>
              <a:t>Laplacian of Gaussian Filter Kernel</a:t>
            </a:r>
          </a:p>
        </p:txBody>
      </p:sp>
    </p:spTree>
    <p:extLst>
      <p:ext uri="{BB962C8B-B14F-4D97-AF65-F5344CB8AC3E}">
        <p14:creationId xmlns:p14="http://schemas.microsoft.com/office/powerpoint/2010/main" val="2095790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46BE-85B3-4DF3-8981-5FA00ED58CF3}"/>
              </a:ext>
            </a:extLst>
          </p:cNvPr>
          <p:cNvSpPr>
            <a:spLocks noGrp="1"/>
          </p:cNvSpPr>
          <p:nvPr>
            <p:ph type="title"/>
          </p:nvPr>
        </p:nvSpPr>
        <p:spPr>
          <a:xfrm>
            <a:off x="0" y="0"/>
            <a:ext cx="9905998" cy="843280"/>
          </a:xfrm>
        </p:spPr>
        <p:txBody>
          <a:bodyPr/>
          <a:lstStyle/>
          <a:p>
            <a:r>
              <a:rPr lang="en-US" dirty="0"/>
              <a:t>Convolution Filter</a:t>
            </a:r>
          </a:p>
        </p:txBody>
      </p:sp>
      <p:pic>
        <p:nvPicPr>
          <p:cNvPr id="5" name="Content Placeholder 4">
            <a:extLst>
              <a:ext uri="{FF2B5EF4-FFF2-40B4-BE49-F238E27FC236}">
                <a16:creationId xmlns:a16="http://schemas.microsoft.com/office/drawing/2014/main" id="{F69D0894-80B0-41D8-8E35-1CBED79F64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091" y="1638184"/>
            <a:ext cx="2781443" cy="2248016"/>
          </a:xfrm>
        </p:spPr>
      </p:pic>
      <p:sp>
        <p:nvSpPr>
          <p:cNvPr id="6" name="TextBox 5">
            <a:extLst>
              <a:ext uri="{FF2B5EF4-FFF2-40B4-BE49-F238E27FC236}">
                <a16:creationId xmlns:a16="http://schemas.microsoft.com/office/drawing/2014/main" id="{9BE375D7-2EC8-45F6-BAB7-5B093050B1DE}"/>
              </a:ext>
            </a:extLst>
          </p:cNvPr>
          <p:cNvSpPr txBox="1"/>
          <p:nvPr/>
        </p:nvSpPr>
        <p:spPr>
          <a:xfrm>
            <a:off x="111760" y="3968118"/>
            <a:ext cx="4192173" cy="369332"/>
          </a:xfrm>
          <a:prstGeom prst="rect">
            <a:avLst/>
          </a:prstGeom>
          <a:noFill/>
        </p:spPr>
        <p:txBody>
          <a:bodyPr wrap="none" rtlCol="0">
            <a:spAutoFit/>
          </a:bodyPr>
          <a:lstStyle/>
          <a:p>
            <a:r>
              <a:rPr lang="en-US" dirty="0"/>
              <a:t>Gray scale pixel values of an Image</a:t>
            </a:r>
          </a:p>
        </p:txBody>
      </p:sp>
      <p:pic>
        <p:nvPicPr>
          <p:cNvPr id="8" name="Picture 7">
            <a:extLst>
              <a:ext uri="{FF2B5EF4-FFF2-40B4-BE49-F238E27FC236}">
                <a16:creationId xmlns:a16="http://schemas.microsoft.com/office/drawing/2014/main" id="{15E059C2-B6A1-42CB-BFD9-628883AFF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597" y="1934622"/>
            <a:ext cx="1531003" cy="1655139"/>
          </a:xfrm>
          <a:prstGeom prst="rect">
            <a:avLst/>
          </a:prstGeom>
        </p:spPr>
      </p:pic>
      <p:pic>
        <p:nvPicPr>
          <p:cNvPr id="10" name="Picture 9">
            <a:extLst>
              <a:ext uri="{FF2B5EF4-FFF2-40B4-BE49-F238E27FC236}">
                <a16:creationId xmlns:a16="http://schemas.microsoft.com/office/drawing/2014/main" id="{3D9D1B7C-AA7A-4A24-951C-8D444D8E8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282" y="2132310"/>
            <a:ext cx="2157606" cy="1296690"/>
          </a:xfrm>
          <a:prstGeom prst="rect">
            <a:avLst/>
          </a:prstGeom>
        </p:spPr>
      </p:pic>
      <p:sp>
        <p:nvSpPr>
          <p:cNvPr id="11" name="TextBox 10">
            <a:extLst>
              <a:ext uri="{FF2B5EF4-FFF2-40B4-BE49-F238E27FC236}">
                <a16:creationId xmlns:a16="http://schemas.microsoft.com/office/drawing/2014/main" id="{08DC4F7E-AD5A-4E9A-A34E-9A8C875A82A9}"/>
              </a:ext>
            </a:extLst>
          </p:cNvPr>
          <p:cNvSpPr txBox="1"/>
          <p:nvPr/>
        </p:nvSpPr>
        <p:spPr>
          <a:xfrm>
            <a:off x="5637619" y="3701534"/>
            <a:ext cx="1620957" cy="369332"/>
          </a:xfrm>
          <a:prstGeom prst="rect">
            <a:avLst/>
          </a:prstGeom>
          <a:noFill/>
        </p:spPr>
        <p:txBody>
          <a:bodyPr wrap="none" rtlCol="0">
            <a:spAutoFit/>
          </a:bodyPr>
          <a:lstStyle/>
          <a:p>
            <a:r>
              <a:rPr lang="en-US" dirty="0"/>
              <a:t>Kernel matrix</a:t>
            </a:r>
          </a:p>
        </p:txBody>
      </p:sp>
      <p:sp>
        <p:nvSpPr>
          <p:cNvPr id="12" name="TextBox 11">
            <a:extLst>
              <a:ext uri="{FF2B5EF4-FFF2-40B4-BE49-F238E27FC236}">
                <a16:creationId xmlns:a16="http://schemas.microsoft.com/office/drawing/2014/main" id="{D9929F9A-5737-4797-9012-B1FF8B58FC8F}"/>
              </a:ext>
            </a:extLst>
          </p:cNvPr>
          <p:cNvSpPr txBox="1"/>
          <p:nvPr/>
        </p:nvSpPr>
        <p:spPr>
          <a:xfrm>
            <a:off x="9032679" y="3544692"/>
            <a:ext cx="2621230" cy="369332"/>
          </a:xfrm>
          <a:prstGeom prst="rect">
            <a:avLst/>
          </a:prstGeom>
          <a:noFill/>
        </p:spPr>
        <p:txBody>
          <a:bodyPr wrap="none" rtlCol="0">
            <a:spAutoFit/>
          </a:bodyPr>
          <a:lstStyle/>
          <a:p>
            <a:r>
              <a:rPr lang="en-US" dirty="0"/>
              <a:t>Multiplied pixel values</a:t>
            </a:r>
          </a:p>
        </p:txBody>
      </p:sp>
    </p:spTree>
    <p:extLst>
      <p:ext uri="{BB962C8B-B14F-4D97-AF65-F5344CB8AC3E}">
        <p14:creationId xmlns:p14="http://schemas.microsoft.com/office/powerpoint/2010/main" val="218261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DB61-D2C2-40BE-A0FB-2F5C27605F7A}"/>
              </a:ext>
            </a:extLst>
          </p:cNvPr>
          <p:cNvSpPr>
            <a:spLocks noGrp="1"/>
          </p:cNvSpPr>
          <p:nvPr>
            <p:ph type="title"/>
          </p:nvPr>
        </p:nvSpPr>
        <p:spPr>
          <a:xfrm>
            <a:off x="0" y="0"/>
            <a:ext cx="9905998" cy="955040"/>
          </a:xfrm>
        </p:spPr>
        <p:txBody>
          <a:bodyPr/>
          <a:lstStyle/>
          <a:p>
            <a:r>
              <a:rPr lang="en-US"/>
              <a:t>Results</a:t>
            </a:r>
            <a:endParaRPr lang="en-US" dirty="0"/>
          </a:p>
        </p:txBody>
      </p:sp>
      <p:sp>
        <p:nvSpPr>
          <p:cNvPr id="10" name="TextBox 9">
            <a:extLst>
              <a:ext uri="{FF2B5EF4-FFF2-40B4-BE49-F238E27FC236}">
                <a16:creationId xmlns:a16="http://schemas.microsoft.com/office/drawing/2014/main" id="{1887919A-0C28-4CDF-A7BD-CD933A875FA8}"/>
              </a:ext>
            </a:extLst>
          </p:cNvPr>
          <p:cNvSpPr txBox="1"/>
          <p:nvPr/>
        </p:nvSpPr>
        <p:spPr>
          <a:xfrm>
            <a:off x="4612640" y="3256280"/>
            <a:ext cx="2449710" cy="523220"/>
          </a:xfrm>
          <a:prstGeom prst="rect">
            <a:avLst/>
          </a:prstGeom>
          <a:noFill/>
        </p:spPr>
        <p:txBody>
          <a:bodyPr wrap="none" rtlCol="0">
            <a:spAutoFit/>
          </a:bodyPr>
          <a:lstStyle/>
          <a:p>
            <a:r>
              <a:rPr lang="en-US" sz="2800">
                <a:solidFill>
                  <a:schemeClr val="accent4">
                    <a:lumMod val="75000"/>
                  </a:schemeClr>
                </a:solidFill>
              </a:rPr>
              <a:t>Input Images</a:t>
            </a:r>
            <a:endParaRPr lang="en-US" sz="2800" dirty="0">
              <a:solidFill>
                <a:schemeClr val="accent4">
                  <a:lumMod val="75000"/>
                </a:schemeClr>
              </a:solidFill>
            </a:endParaRPr>
          </a:p>
        </p:txBody>
      </p:sp>
      <p:sp>
        <p:nvSpPr>
          <p:cNvPr id="17" name="TextBox 16">
            <a:extLst>
              <a:ext uri="{FF2B5EF4-FFF2-40B4-BE49-F238E27FC236}">
                <a16:creationId xmlns:a16="http://schemas.microsoft.com/office/drawing/2014/main" id="{10A83692-2128-490B-A3FF-43E01DDAD48C}"/>
              </a:ext>
            </a:extLst>
          </p:cNvPr>
          <p:cNvSpPr txBox="1"/>
          <p:nvPr/>
        </p:nvSpPr>
        <p:spPr>
          <a:xfrm>
            <a:off x="4612640" y="6167138"/>
            <a:ext cx="2800767" cy="523220"/>
          </a:xfrm>
          <a:prstGeom prst="rect">
            <a:avLst/>
          </a:prstGeom>
          <a:noFill/>
        </p:spPr>
        <p:txBody>
          <a:bodyPr wrap="none" rtlCol="0">
            <a:spAutoFit/>
          </a:bodyPr>
          <a:lstStyle/>
          <a:p>
            <a:r>
              <a:rPr lang="en-US" sz="2800">
                <a:solidFill>
                  <a:schemeClr val="accent4">
                    <a:lumMod val="75000"/>
                  </a:schemeClr>
                </a:solidFill>
              </a:rPr>
              <a:t>Output Images</a:t>
            </a:r>
            <a:endParaRPr lang="en-US" sz="2800" dirty="0">
              <a:solidFill>
                <a:schemeClr val="accent4">
                  <a:lumMod val="75000"/>
                </a:schemeClr>
              </a:solidFill>
            </a:endParaRPr>
          </a:p>
        </p:txBody>
      </p:sp>
      <p:pic>
        <p:nvPicPr>
          <p:cNvPr id="8" name="Picture 7" descr="A close up of a fox&#10;&#10;Description automatically generated">
            <a:extLst>
              <a:ext uri="{FF2B5EF4-FFF2-40B4-BE49-F238E27FC236}">
                <a16:creationId xmlns:a16="http://schemas.microsoft.com/office/drawing/2014/main" id="{9AFC4404-79FA-4E14-B030-478656F42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242" y="1320930"/>
            <a:ext cx="2204010" cy="1935350"/>
          </a:xfrm>
          <a:prstGeom prst="rect">
            <a:avLst/>
          </a:prstGeom>
        </p:spPr>
      </p:pic>
      <p:pic>
        <p:nvPicPr>
          <p:cNvPr id="13" name="Picture 12" descr="A yellow cat with its mouth open&#10;&#10;Description automatically generated">
            <a:extLst>
              <a:ext uri="{FF2B5EF4-FFF2-40B4-BE49-F238E27FC236}">
                <a16:creationId xmlns:a16="http://schemas.microsoft.com/office/drawing/2014/main" id="{00D94737-EA67-4A5D-B48E-554559F6E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993" y="1269852"/>
            <a:ext cx="1619943" cy="2037506"/>
          </a:xfrm>
          <a:prstGeom prst="rect">
            <a:avLst/>
          </a:prstGeom>
        </p:spPr>
      </p:pic>
      <p:pic>
        <p:nvPicPr>
          <p:cNvPr id="18" name="Picture 17" descr="A close up of a bird&#10;&#10;Description automatically generated">
            <a:extLst>
              <a:ext uri="{FF2B5EF4-FFF2-40B4-BE49-F238E27FC236}">
                <a16:creationId xmlns:a16="http://schemas.microsoft.com/office/drawing/2014/main" id="{4194F256-8207-401E-975B-BB81F316B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302" y="1362459"/>
            <a:ext cx="3033979" cy="1706613"/>
          </a:xfrm>
          <a:prstGeom prst="rect">
            <a:avLst/>
          </a:prstGeom>
        </p:spPr>
      </p:pic>
      <p:pic>
        <p:nvPicPr>
          <p:cNvPr id="20" name="Picture 19" descr="A close up of a bird&#10;&#10;Description automatically generated">
            <a:extLst>
              <a:ext uri="{FF2B5EF4-FFF2-40B4-BE49-F238E27FC236}">
                <a16:creationId xmlns:a16="http://schemas.microsoft.com/office/drawing/2014/main" id="{F93E6294-3DB0-48B9-8E80-3234EA7E0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704" y="1269852"/>
            <a:ext cx="2884723" cy="1919100"/>
          </a:xfrm>
          <a:prstGeom prst="rect">
            <a:avLst/>
          </a:prstGeom>
        </p:spPr>
      </p:pic>
      <p:pic>
        <p:nvPicPr>
          <p:cNvPr id="22" name="Picture 21" descr="A close up of a leopard&#10;&#10;Description automatically generated">
            <a:extLst>
              <a:ext uri="{FF2B5EF4-FFF2-40B4-BE49-F238E27FC236}">
                <a16:creationId xmlns:a16="http://schemas.microsoft.com/office/drawing/2014/main" id="{8138E123-EAE7-445F-B04D-B2B58433D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0478" y="3858182"/>
            <a:ext cx="1867017" cy="2348267"/>
          </a:xfrm>
          <a:prstGeom prst="rect">
            <a:avLst/>
          </a:prstGeom>
        </p:spPr>
      </p:pic>
      <p:pic>
        <p:nvPicPr>
          <p:cNvPr id="24" name="Picture 23" descr="A close up of a cat&#10;&#10;Description automatically generated">
            <a:extLst>
              <a:ext uri="{FF2B5EF4-FFF2-40B4-BE49-F238E27FC236}">
                <a16:creationId xmlns:a16="http://schemas.microsoft.com/office/drawing/2014/main" id="{8F6B720F-CF11-4189-9039-4BF5D9F5FF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1242" y="3843240"/>
            <a:ext cx="2637577" cy="2316067"/>
          </a:xfrm>
          <a:prstGeom prst="rect">
            <a:avLst/>
          </a:prstGeom>
        </p:spPr>
      </p:pic>
      <p:pic>
        <p:nvPicPr>
          <p:cNvPr id="28" name="Picture 27" descr="A picture containing outdoor, photo, black, close&#10;&#10;Description automatically generated">
            <a:extLst>
              <a:ext uri="{FF2B5EF4-FFF2-40B4-BE49-F238E27FC236}">
                <a16:creationId xmlns:a16="http://schemas.microsoft.com/office/drawing/2014/main" id="{87C88B67-131D-47F7-98D5-2EB2FDDC94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6016" y="4099811"/>
            <a:ext cx="3033979" cy="1706613"/>
          </a:xfrm>
          <a:prstGeom prst="rect">
            <a:avLst/>
          </a:prstGeom>
        </p:spPr>
      </p:pic>
      <p:pic>
        <p:nvPicPr>
          <p:cNvPr id="32" name="Picture 31" descr="A picture containing white&#10;&#10;Description automatically generated">
            <a:extLst>
              <a:ext uri="{FF2B5EF4-FFF2-40B4-BE49-F238E27FC236}">
                <a16:creationId xmlns:a16="http://schemas.microsoft.com/office/drawing/2014/main" id="{519EFF05-77D5-457B-9F1A-FAD35C43B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6372" y="4021495"/>
            <a:ext cx="2800767" cy="1863247"/>
          </a:xfrm>
          <a:prstGeom prst="rect">
            <a:avLst/>
          </a:prstGeom>
        </p:spPr>
      </p:pic>
    </p:spTree>
    <p:extLst>
      <p:ext uri="{BB962C8B-B14F-4D97-AF65-F5344CB8AC3E}">
        <p14:creationId xmlns:p14="http://schemas.microsoft.com/office/powerpoint/2010/main" val="389339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6CE37FE-8ADF-4A98-8A5B-BF3163A22DE5}"/>
              </a:ext>
            </a:extLst>
          </p:cNvPr>
          <p:cNvSpPr>
            <a:spLocks noGrp="1"/>
          </p:cNvSpPr>
          <p:nvPr>
            <p:ph type="title"/>
          </p:nvPr>
        </p:nvSpPr>
        <p:spPr>
          <a:xfrm>
            <a:off x="806195" y="804672"/>
            <a:ext cx="3521359" cy="5248656"/>
          </a:xfrm>
        </p:spPr>
        <p:txBody>
          <a:bodyPr anchor="ctr">
            <a:normAutofit/>
          </a:bodyPr>
          <a:lstStyle/>
          <a:p>
            <a:pPr algn="ctr"/>
            <a:r>
              <a:rPr lang="en-US" dirty="0"/>
              <a:t>Discussion AND conclusion</a:t>
            </a:r>
            <a:endParaRPr lang="en-US"/>
          </a:p>
        </p:txBody>
      </p:sp>
      <p:sp>
        <p:nvSpPr>
          <p:cNvPr id="3" name="Content Placeholder 2">
            <a:extLst>
              <a:ext uri="{FF2B5EF4-FFF2-40B4-BE49-F238E27FC236}">
                <a16:creationId xmlns:a16="http://schemas.microsoft.com/office/drawing/2014/main" id="{5E02A337-9224-487A-B3BE-0E9C3F872850}"/>
              </a:ext>
            </a:extLst>
          </p:cNvPr>
          <p:cNvSpPr>
            <a:spLocks noGrp="1"/>
          </p:cNvSpPr>
          <p:nvPr>
            <p:ph idx="1"/>
          </p:nvPr>
        </p:nvSpPr>
        <p:spPr>
          <a:xfrm>
            <a:off x="4975861" y="804671"/>
            <a:ext cx="6399930" cy="5248657"/>
          </a:xfrm>
        </p:spPr>
        <p:txBody>
          <a:bodyPr anchor="ctr">
            <a:normAutofit/>
          </a:bodyPr>
          <a:lstStyle/>
          <a:p>
            <a:pPr marL="0" indent="0">
              <a:buNone/>
            </a:pPr>
            <a:r>
              <a:rPr lang="en-US" dirty="0">
                <a:effectLst/>
              </a:rPr>
              <a:t>The main idea of the project is to implement the Laplacian of Gaussian filter for Learning API. The project is successfully implemented for Learning API by using Run method. So, for detecting the edges of an image is better to use the Laplacian of Gaussian filter instead of using Laplacian filter because it is very sensitive to noise in which noise is removed in LoG filter.</a:t>
            </a:r>
          </a:p>
          <a:p>
            <a:pPr marL="0" indent="0">
              <a:buNone/>
            </a:pPr>
            <a:endParaRPr lang="en-US" dirty="0"/>
          </a:p>
        </p:txBody>
      </p:sp>
    </p:spTree>
    <p:extLst>
      <p:ext uri="{BB962C8B-B14F-4D97-AF65-F5344CB8AC3E}">
        <p14:creationId xmlns:p14="http://schemas.microsoft.com/office/powerpoint/2010/main" val="306459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F44495-CDB8-4E2B-9BFD-4BA4D15FD59E}"/>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References</a:t>
            </a:r>
          </a:p>
        </p:txBody>
      </p:sp>
      <p:sp>
        <p:nvSpPr>
          <p:cNvPr id="3" name="Content Placeholder 2">
            <a:extLst>
              <a:ext uri="{FF2B5EF4-FFF2-40B4-BE49-F238E27FC236}">
                <a16:creationId xmlns:a16="http://schemas.microsoft.com/office/drawing/2014/main" id="{D6111C3E-4AA8-418A-B6EA-DF8862305E9B}"/>
              </a:ext>
            </a:extLst>
          </p:cNvPr>
          <p:cNvSpPr>
            <a:spLocks noGrp="1"/>
          </p:cNvSpPr>
          <p:nvPr>
            <p:ph idx="1"/>
          </p:nvPr>
        </p:nvSpPr>
        <p:spPr>
          <a:xfrm>
            <a:off x="5204109" y="1645920"/>
            <a:ext cx="5919503" cy="4470821"/>
          </a:xfrm>
        </p:spPr>
        <p:txBody>
          <a:bodyPr>
            <a:normAutofit/>
          </a:bodyPr>
          <a:lstStyle/>
          <a:p>
            <a:pPr marL="457200" lvl="0" indent="-457200">
              <a:buFont typeface="+mj-lt"/>
              <a:buAutoNum type="arabicPeriod"/>
            </a:pPr>
            <a:r>
              <a:rPr lang="en-US" dirty="0">
                <a:effectLst/>
              </a:rPr>
              <a:t>https://homepages.inf.ed.ac.uk/rbf/HIPR2/log.htm</a:t>
            </a:r>
          </a:p>
          <a:p>
            <a:pPr marL="457200" lvl="0" indent="-457200">
              <a:buFont typeface="+mj-lt"/>
              <a:buAutoNum type="arabicPeriod"/>
            </a:pPr>
            <a:r>
              <a:rPr lang="en-US" dirty="0">
                <a:effectLst/>
              </a:rPr>
              <a:t>https://academic.mu.edu/phys/matthysd/web226/Lab02.htm</a:t>
            </a:r>
          </a:p>
          <a:p>
            <a:pPr marL="457200" lvl="0" indent="-457200">
              <a:buFont typeface="+mj-lt"/>
              <a:buAutoNum type="arabicPeriod"/>
            </a:pPr>
            <a:r>
              <a:rPr lang="en-US" dirty="0">
                <a:effectLst/>
              </a:rPr>
              <a:t>http://fourier.eng.hmc.edu/e161/lectures/gradient/node8.html</a:t>
            </a:r>
          </a:p>
          <a:p>
            <a:pPr marL="457200" lvl="0" indent="-457200">
              <a:buFont typeface="+mj-lt"/>
              <a:buAutoNum type="arabicPeriod"/>
            </a:pPr>
            <a:r>
              <a:rPr lang="en-US" dirty="0">
                <a:effectLst/>
              </a:rPr>
              <a:t>http://www.cse.psu.edu/~rtc12/CSE486/lecture11_6pp.pdf</a:t>
            </a:r>
          </a:p>
          <a:p>
            <a:pPr marL="0" indent="0">
              <a:buNone/>
            </a:pPr>
            <a:endParaRPr lang="en-US" dirty="0">
              <a:effectLst/>
            </a:endParaRPr>
          </a:p>
        </p:txBody>
      </p:sp>
    </p:spTree>
    <p:extLst>
      <p:ext uri="{BB962C8B-B14F-4D97-AF65-F5344CB8AC3E}">
        <p14:creationId xmlns:p14="http://schemas.microsoft.com/office/powerpoint/2010/main" val="42780094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Words>
  <Application>Microsoft Office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Wingdings</vt:lpstr>
      <vt:lpstr>Wingdings 3</vt:lpstr>
      <vt:lpstr>Ion</vt:lpstr>
      <vt:lpstr>Image Edge Detection of Laplacian Of Gaussian</vt:lpstr>
      <vt:lpstr>Contents </vt:lpstr>
      <vt:lpstr>Introduction</vt:lpstr>
      <vt:lpstr>Gaussian filter</vt:lpstr>
      <vt:lpstr>Laplacian of Gaussian filter</vt:lpstr>
      <vt:lpstr>Convolution Filter</vt:lpstr>
      <vt:lpstr>Results</vt:lpstr>
      <vt:lpstr>Discussion AND 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Edge Detection of Laplacian Of Gaussian</dc:title>
  <dc:creator>anusha ashokreddy</dc:creator>
  <cp:lastModifiedBy>anusha ashokreddy</cp:lastModifiedBy>
  <cp:revision>2</cp:revision>
  <dcterms:created xsi:type="dcterms:W3CDTF">2020-05-08T04:33:20Z</dcterms:created>
  <dcterms:modified xsi:type="dcterms:W3CDTF">2020-05-08T04:44:49Z</dcterms:modified>
</cp:coreProperties>
</file>